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1" autoAdjust="0"/>
    <p:restoredTop sz="94660"/>
  </p:normalViewPr>
  <p:slideViewPr>
    <p:cSldViewPr snapToGrid="0">
      <p:cViewPr varScale="1">
        <p:scale>
          <a:sx n="111" d="100"/>
          <a:sy n="111" d="100"/>
        </p:scale>
        <p:origin x="222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3BC16D-3085-41BA-8D9F-C8F1FE5442A7}"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903A6134-8078-4FD2-BAED-5ACB98560CA2}">
      <dgm:prSet/>
      <dgm:spPr/>
      <dgm:t>
        <a:bodyPr/>
        <a:lstStyle/>
        <a:p>
          <a:pPr algn="ctr"/>
          <a:endParaRPr lang="en-US" b="1" dirty="0"/>
        </a:p>
        <a:p>
          <a:pPr algn="ctr"/>
          <a:r>
            <a:rPr lang="en-US" b="1" dirty="0"/>
            <a:t>“EaaS”</a:t>
          </a:r>
          <a:endParaRPr lang="en-US" dirty="0"/>
        </a:p>
      </dgm:t>
    </dgm:pt>
    <dgm:pt modelId="{34FC2281-E91E-4ACF-8DB1-66A77CE7904D}" type="parTrans" cxnId="{CBA32D71-962F-48D8-A6D8-6FB7632958B6}">
      <dgm:prSet/>
      <dgm:spPr/>
      <dgm:t>
        <a:bodyPr/>
        <a:lstStyle/>
        <a:p>
          <a:endParaRPr lang="en-US"/>
        </a:p>
      </dgm:t>
    </dgm:pt>
    <dgm:pt modelId="{75ABC079-C641-4098-8201-CC7AF785812A}" type="sibTrans" cxnId="{CBA32D71-962F-48D8-A6D8-6FB7632958B6}">
      <dgm:prSet/>
      <dgm:spPr/>
      <dgm:t>
        <a:bodyPr/>
        <a:lstStyle/>
        <a:p>
          <a:endParaRPr lang="en-US"/>
        </a:p>
      </dgm:t>
    </dgm:pt>
    <dgm:pt modelId="{A602BF63-9593-4732-A0F1-5A12CF854002}">
      <dgm:prSet/>
      <dgm:spPr/>
      <dgm:t>
        <a:bodyPr/>
        <a:lstStyle/>
        <a:p>
          <a:r>
            <a:rPr lang="en-US"/>
            <a:t>The Future of Energy Efficiency and Sustainability!</a:t>
          </a:r>
        </a:p>
      </dgm:t>
    </dgm:pt>
    <dgm:pt modelId="{31EFB5FC-04D9-4052-AB4D-EC37F5EB8162}" type="parTrans" cxnId="{14AB5785-97A4-4794-A9E2-2EAA0CB22A7B}">
      <dgm:prSet/>
      <dgm:spPr/>
      <dgm:t>
        <a:bodyPr/>
        <a:lstStyle/>
        <a:p>
          <a:endParaRPr lang="en-US"/>
        </a:p>
      </dgm:t>
    </dgm:pt>
    <dgm:pt modelId="{F0698CB5-3298-4C05-BBAA-320A2011ACAD}" type="sibTrans" cxnId="{14AB5785-97A4-4794-A9E2-2EAA0CB22A7B}">
      <dgm:prSet/>
      <dgm:spPr/>
      <dgm:t>
        <a:bodyPr/>
        <a:lstStyle/>
        <a:p>
          <a:endParaRPr lang="en-US"/>
        </a:p>
      </dgm:t>
    </dgm:pt>
    <dgm:pt modelId="{4133668D-911B-46DB-85E3-8CC405CAE110}" type="pres">
      <dgm:prSet presAssocID="{BC3BC16D-3085-41BA-8D9F-C8F1FE5442A7}" presName="vert0" presStyleCnt="0">
        <dgm:presLayoutVars>
          <dgm:dir/>
          <dgm:animOne val="branch"/>
          <dgm:animLvl val="lvl"/>
        </dgm:presLayoutVars>
      </dgm:prSet>
      <dgm:spPr/>
    </dgm:pt>
    <dgm:pt modelId="{362B7222-D804-45A3-8D6B-D6CC6D451926}" type="pres">
      <dgm:prSet presAssocID="{903A6134-8078-4FD2-BAED-5ACB98560CA2}" presName="thickLine" presStyleLbl="alignNode1" presStyleIdx="0" presStyleCnt="2"/>
      <dgm:spPr/>
    </dgm:pt>
    <dgm:pt modelId="{0024DD8F-95A7-4A66-BB2A-FF41CDDB40F8}" type="pres">
      <dgm:prSet presAssocID="{903A6134-8078-4FD2-BAED-5ACB98560CA2}" presName="horz1" presStyleCnt="0"/>
      <dgm:spPr/>
    </dgm:pt>
    <dgm:pt modelId="{F5FA181D-2CFD-4719-B4C6-D239D6C12AC3}" type="pres">
      <dgm:prSet presAssocID="{903A6134-8078-4FD2-BAED-5ACB98560CA2}" presName="tx1" presStyleLbl="revTx" presStyleIdx="0" presStyleCnt="2"/>
      <dgm:spPr/>
    </dgm:pt>
    <dgm:pt modelId="{31F91FC2-94E9-43FD-B47A-0DC6E00C5CEA}" type="pres">
      <dgm:prSet presAssocID="{903A6134-8078-4FD2-BAED-5ACB98560CA2}" presName="vert1" presStyleCnt="0"/>
      <dgm:spPr/>
    </dgm:pt>
    <dgm:pt modelId="{79CD9EDD-BC0D-4090-984B-37205E603ADF}" type="pres">
      <dgm:prSet presAssocID="{A602BF63-9593-4732-A0F1-5A12CF854002}" presName="thickLine" presStyleLbl="alignNode1" presStyleIdx="1" presStyleCnt="2"/>
      <dgm:spPr/>
    </dgm:pt>
    <dgm:pt modelId="{D3B74A71-E4D0-4500-95D8-E13F7E3C28E8}" type="pres">
      <dgm:prSet presAssocID="{A602BF63-9593-4732-A0F1-5A12CF854002}" presName="horz1" presStyleCnt="0"/>
      <dgm:spPr/>
    </dgm:pt>
    <dgm:pt modelId="{19A9EAC2-0ECF-45A9-B06B-9BF24E04CB48}" type="pres">
      <dgm:prSet presAssocID="{A602BF63-9593-4732-A0F1-5A12CF854002}" presName="tx1" presStyleLbl="revTx" presStyleIdx="1" presStyleCnt="2"/>
      <dgm:spPr/>
    </dgm:pt>
    <dgm:pt modelId="{66835002-27CD-4598-84AF-EEC3BCBE85B6}" type="pres">
      <dgm:prSet presAssocID="{A602BF63-9593-4732-A0F1-5A12CF854002}" presName="vert1" presStyleCnt="0"/>
      <dgm:spPr/>
    </dgm:pt>
  </dgm:ptLst>
  <dgm:cxnLst>
    <dgm:cxn modelId="{7B607B08-073D-42B2-8873-4EA107BDB4AF}" type="presOf" srcId="{903A6134-8078-4FD2-BAED-5ACB98560CA2}" destId="{F5FA181D-2CFD-4719-B4C6-D239D6C12AC3}" srcOrd="0" destOrd="0" presId="urn:microsoft.com/office/officeart/2008/layout/LinedList"/>
    <dgm:cxn modelId="{CBA32D71-962F-48D8-A6D8-6FB7632958B6}" srcId="{BC3BC16D-3085-41BA-8D9F-C8F1FE5442A7}" destId="{903A6134-8078-4FD2-BAED-5ACB98560CA2}" srcOrd="0" destOrd="0" parTransId="{34FC2281-E91E-4ACF-8DB1-66A77CE7904D}" sibTransId="{75ABC079-C641-4098-8201-CC7AF785812A}"/>
    <dgm:cxn modelId="{14AB5785-97A4-4794-A9E2-2EAA0CB22A7B}" srcId="{BC3BC16D-3085-41BA-8D9F-C8F1FE5442A7}" destId="{A602BF63-9593-4732-A0F1-5A12CF854002}" srcOrd="1" destOrd="0" parTransId="{31EFB5FC-04D9-4052-AB4D-EC37F5EB8162}" sibTransId="{F0698CB5-3298-4C05-BBAA-320A2011ACAD}"/>
    <dgm:cxn modelId="{6D3D06C0-4FCC-4B62-B22C-28E6D18BDD14}" type="presOf" srcId="{BC3BC16D-3085-41BA-8D9F-C8F1FE5442A7}" destId="{4133668D-911B-46DB-85E3-8CC405CAE110}" srcOrd="0" destOrd="0" presId="urn:microsoft.com/office/officeart/2008/layout/LinedList"/>
    <dgm:cxn modelId="{4DC51FCC-EDDD-46C1-BAC8-B9445E35E4E6}" type="presOf" srcId="{A602BF63-9593-4732-A0F1-5A12CF854002}" destId="{19A9EAC2-0ECF-45A9-B06B-9BF24E04CB48}" srcOrd="0" destOrd="0" presId="urn:microsoft.com/office/officeart/2008/layout/LinedList"/>
    <dgm:cxn modelId="{709EF52C-2A0C-44E1-80FD-0B80BE153926}" type="presParOf" srcId="{4133668D-911B-46DB-85E3-8CC405CAE110}" destId="{362B7222-D804-45A3-8D6B-D6CC6D451926}" srcOrd="0" destOrd="0" presId="urn:microsoft.com/office/officeart/2008/layout/LinedList"/>
    <dgm:cxn modelId="{5C5A6625-FE05-4988-98A2-0D926F3A700E}" type="presParOf" srcId="{4133668D-911B-46DB-85E3-8CC405CAE110}" destId="{0024DD8F-95A7-4A66-BB2A-FF41CDDB40F8}" srcOrd="1" destOrd="0" presId="urn:microsoft.com/office/officeart/2008/layout/LinedList"/>
    <dgm:cxn modelId="{520E1E20-ABAA-48CC-9197-C6B7ADA84B26}" type="presParOf" srcId="{0024DD8F-95A7-4A66-BB2A-FF41CDDB40F8}" destId="{F5FA181D-2CFD-4719-B4C6-D239D6C12AC3}" srcOrd="0" destOrd="0" presId="urn:microsoft.com/office/officeart/2008/layout/LinedList"/>
    <dgm:cxn modelId="{23DFEFE7-5E4B-4CCE-BE14-7034B358D215}" type="presParOf" srcId="{0024DD8F-95A7-4A66-BB2A-FF41CDDB40F8}" destId="{31F91FC2-94E9-43FD-B47A-0DC6E00C5CEA}" srcOrd="1" destOrd="0" presId="urn:microsoft.com/office/officeart/2008/layout/LinedList"/>
    <dgm:cxn modelId="{0542DD4C-8D45-4347-8989-E7B6A64E26FE}" type="presParOf" srcId="{4133668D-911B-46DB-85E3-8CC405CAE110}" destId="{79CD9EDD-BC0D-4090-984B-37205E603ADF}" srcOrd="2" destOrd="0" presId="urn:microsoft.com/office/officeart/2008/layout/LinedList"/>
    <dgm:cxn modelId="{F9FDAA90-B500-40D6-A640-6075484D210B}" type="presParOf" srcId="{4133668D-911B-46DB-85E3-8CC405CAE110}" destId="{D3B74A71-E4D0-4500-95D8-E13F7E3C28E8}" srcOrd="3" destOrd="0" presId="urn:microsoft.com/office/officeart/2008/layout/LinedList"/>
    <dgm:cxn modelId="{64D48CD0-7C73-4022-A4F1-CD498DF58B89}" type="presParOf" srcId="{D3B74A71-E4D0-4500-95D8-E13F7E3C28E8}" destId="{19A9EAC2-0ECF-45A9-B06B-9BF24E04CB48}" srcOrd="0" destOrd="0" presId="urn:microsoft.com/office/officeart/2008/layout/LinedList"/>
    <dgm:cxn modelId="{C5C60734-E8E7-4C0A-BDA8-DAF4FFDACE26}" type="presParOf" srcId="{D3B74A71-E4D0-4500-95D8-E13F7E3C28E8}" destId="{66835002-27CD-4598-84AF-EEC3BCBE85B6}"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2B7222-D804-45A3-8D6B-D6CC6D451926}">
      <dsp:nvSpPr>
        <dsp:cNvPr id="0" name=""/>
        <dsp:cNvSpPr/>
      </dsp:nvSpPr>
      <dsp:spPr>
        <a:xfrm>
          <a:off x="0" y="0"/>
          <a:ext cx="413349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FA181D-2CFD-4719-B4C6-D239D6C12AC3}">
      <dsp:nvSpPr>
        <dsp:cNvPr id="0" name=""/>
        <dsp:cNvSpPr/>
      </dsp:nvSpPr>
      <dsp:spPr>
        <a:xfrm>
          <a:off x="0" y="0"/>
          <a:ext cx="4133490" cy="27477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830" tIns="163830" rIns="163830" bIns="163830" numCol="1" spcCol="1270" anchor="t" anchorCtr="0">
          <a:noAutofit/>
        </a:bodyPr>
        <a:lstStyle/>
        <a:p>
          <a:pPr marL="0" lvl="0" indent="0" algn="ctr" defTabSz="1911350">
            <a:lnSpc>
              <a:spcPct val="90000"/>
            </a:lnSpc>
            <a:spcBef>
              <a:spcPct val="0"/>
            </a:spcBef>
            <a:spcAft>
              <a:spcPct val="35000"/>
            </a:spcAft>
            <a:buNone/>
          </a:pPr>
          <a:endParaRPr lang="en-US" sz="4300" b="1" kern="1200" dirty="0"/>
        </a:p>
        <a:p>
          <a:pPr marL="0" lvl="0" indent="0" algn="ctr" defTabSz="1911350">
            <a:lnSpc>
              <a:spcPct val="90000"/>
            </a:lnSpc>
            <a:spcBef>
              <a:spcPct val="0"/>
            </a:spcBef>
            <a:spcAft>
              <a:spcPct val="35000"/>
            </a:spcAft>
            <a:buNone/>
          </a:pPr>
          <a:r>
            <a:rPr lang="en-US" sz="4300" b="1" kern="1200" dirty="0"/>
            <a:t>“EaaS”</a:t>
          </a:r>
          <a:endParaRPr lang="en-US" sz="4300" kern="1200" dirty="0"/>
        </a:p>
      </dsp:txBody>
      <dsp:txXfrm>
        <a:off x="0" y="0"/>
        <a:ext cx="4133490" cy="2747737"/>
      </dsp:txXfrm>
    </dsp:sp>
    <dsp:sp modelId="{79CD9EDD-BC0D-4090-984B-37205E603ADF}">
      <dsp:nvSpPr>
        <dsp:cNvPr id="0" name=""/>
        <dsp:cNvSpPr/>
      </dsp:nvSpPr>
      <dsp:spPr>
        <a:xfrm>
          <a:off x="0" y="2747737"/>
          <a:ext cx="413349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A9EAC2-0ECF-45A9-B06B-9BF24E04CB48}">
      <dsp:nvSpPr>
        <dsp:cNvPr id="0" name=""/>
        <dsp:cNvSpPr/>
      </dsp:nvSpPr>
      <dsp:spPr>
        <a:xfrm>
          <a:off x="0" y="2747737"/>
          <a:ext cx="4133490" cy="27477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830" tIns="163830" rIns="163830" bIns="163830" numCol="1" spcCol="1270" anchor="t" anchorCtr="0">
          <a:noAutofit/>
        </a:bodyPr>
        <a:lstStyle/>
        <a:p>
          <a:pPr marL="0" lvl="0" indent="0" algn="l" defTabSz="1911350">
            <a:lnSpc>
              <a:spcPct val="90000"/>
            </a:lnSpc>
            <a:spcBef>
              <a:spcPct val="0"/>
            </a:spcBef>
            <a:spcAft>
              <a:spcPct val="35000"/>
            </a:spcAft>
            <a:buNone/>
          </a:pPr>
          <a:r>
            <a:rPr lang="en-US" sz="4300" kern="1200"/>
            <a:t>The Future of Energy Efficiency and Sustainability!</a:t>
          </a:r>
        </a:p>
      </dsp:txBody>
      <dsp:txXfrm>
        <a:off x="0" y="2747737"/>
        <a:ext cx="4133490" cy="274773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6BCE9-FFAD-45E5-9AE6-F015A191AA3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9DEE97E-1408-6945-E852-7BED8D00E8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CDBA493-A4DF-0AB6-84FB-8472C45856C8}"/>
              </a:ext>
            </a:extLst>
          </p:cNvPr>
          <p:cNvSpPr>
            <a:spLocks noGrp="1"/>
          </p:cNvSpPr>
          <p:nvPr>
            <p:ph type="dt" sz="half" idx="10"/>
          </p:nvPr>
        </p:nvSpPr>
        <p:spPr/>
        <p:txBody>
          <a:bodyPr/>
          <a:lstStyle/>
          <a:p>
            <a:fld id="{B51BC285-5071-4505-9920-1DF76DC7F818}" type="datetimeFigureOut">
              <a:rPr lang="en-US" smtClean="0"/>
              <a:t>6/7/2023</a:t>
            </a:fld>
            <a:endParaRPr lang="en-US"/>
          </a:p>
        </p:txBody>
      </p:sp>
      <p:sp>
        <p:nvSpPr>
          <p:cNvPr id="5" name="Footer Placeholder 4">
            <a:extLst>
              <a:ext uri="{FF2B5EF4-FFF2-40B4-BE49-F238E27FC236}">
                <a16:creationId xmlns:a16="http://schemas.microsoft.com/office/drawing/2014/main" id="{96D97B81-9482-F8E6-71C6-462346A571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90CDE0-7928-F9B7-1E59-1EA02E419C46}"/>
              </a:ext>
            </a:extLst>
          </p:cNvPr>
          <p:cNvSpPr>
            <a:spLocks noGrp="1"/>
          </p:cNvSpPr>
          <p:nvPr>
            <p:ph type="sldNum" sz="quarter" idx="12"/>
          </p:nvPr>
        </p:nvSpPr>
        <p:spPr/>
        <p:txBody>
          <a:bodyPr/>
          <a:lstStyle/>
          <a:p>
            <a:fld id="{470C3343-AB60-4DDC-A8B4-F9679EB5A4F9}" type="slidenum">
              <a:rPr lang="en-US" smtClean="0"/>
              <a:t>‹#›</a:t>
            </a:fld>
            <a:endParaRPr lang="en-US"/>
          </a:p>
        </p:txBody>
      </p:sp>
    </p:spTree>
    <p:extLst>
      <p:ext uri="{BB962C8B-B14F-4D97-AF65-F5344CB8AC3E}">
        <p14:creationId xmlns:p14="http://schemas.microsoft.com/office/powerpoint/2010/main" val="3403786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5FDB4-6FA1-B7BF-CDE4-AAD9E1411B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11C2EF0-340D-A895-4D68-FFE90260F87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9C6BF3-EAE6-02B9-4B69-3262DB4C3C41}"/>
              </a:ext>
            </a:extLst>
          </p:cNvPr>
          <p:cNvSpPr>
            <a:spLocks noGrp="1"/>
          </p:cNvSpPr>
          <p:nvPr>
            <p:ph type="dt" sz="half" idx="10"/>
          </p:nvPr>
        </p:nvSpPr>
        <p:spPr/>
        <p:txBody>
          <a:bodyPr/>
          <a:lstStyle/>
          <a:p>
            <a:fld id="{B51BC285-5071-4505-9920-1DF76DC7F818}" type="datetimeFigureOut">
              <a:rPr lang="en-US" smtClean="0"/>
              <a:t>6/7/2023</a:t>
            </a:fld>
            <a:endParaRPr lang="en-US"/>
          </a:p>
        </p:txBody>
      </p:sp>
      <p:sp>
        <p:nvSpPr>
          <p:cNvPr id="5" name="Footer Placeholder 4">
            <a:extLst>
              <a:ext uri="{FF2B5EF4-FFF2-40B4-BE49-F238E27FC236}">
                <a16:creationId xmlns:a16="http://schemas.microsoft.com/office/drawing/2014/main" id="{29FFF553-A0F5-177B-F593-0D00528DAE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100292-58B4-8782-2C5F-8881E09FE646}"/>
              </a:ext>
            </a:extLst>
          </p:cNvPr>
          <p:cNvSpPr>
            <a:spLocks noGrp="1"/>
          </p:cNvSpPr>
          <p:nvPr>
            <p:ph type="sldNum" sz="quarter" idx="12"/>
          </p:nvPr>
        </p:nvSpPr>
        <p:spPr/>
        <p:txBody>
          <a:bodyPr/>
          <a:lstStyle/>
          <a:p>
            <a:fld id="{470C3343-AB60-4DDC-A8B4-F9679EB5A4F9}" type="slidenum">
              <a:rPr lang="en-US" smtClean="0"/>
              <a:t>‹#›</a:t>
            </a:fld>
            <a:endParaRPr lang="en-US"/>
          </a:p>
        </p:txBody>
      </p:sp>
    </p:spTree>
    <p:extLst>
      <p:ext uri="{BB962C8B-B14F-4D97-AF65-F5344CB8AC3E}">
        <p14:creationId xmlns:p14="http://schemas.microsoft.com/office/powerpoint/2010/main" val="3209545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5F99F6-3024-B8E1-9214-F05E3582135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E258180-55F6-4E7F-4567-5815D142240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416E38-9AB2-A9A3-DFB6-A3CBB616BF33}"/>
              </a:ext>
            </a:extLst>
          </p:cNvPr>
          <p:cNvSpPr>
            <a:spLocks noGrp="1"/>
          </p:cNvSpPr>
          <p:nvPr>
            <p:ph type="dt" sz="half" idx="10"/>
          </p:nvPr>
        </p:nvSpPr>
        <p:spPr/>
        <p:txBody>
          <a:bodyPr/>
          <a:lstStyle/>
          <a:p>
            <a:fld id="{B51BC285-5071-4505-9920-1DF76DC7F818}" type="datetimeFigureOut">
              <a:rPr lang="en-US" smtClean="0"/>
              <a:t>6/7/2023</a:t>
            </a:fld>
            <a:endParaRPr lang="en-US"/>
          </a:p>
        </p:txBody>
      </p:sp>
      <p:sp>
        <p:nvSpPr>
          <p:cNvPr id="5" name="Footer Placeholder 4">
            <a:extLst>
              <a:ext uri="{FF2B5EF4-FFF2-40B4-BE49-F238E27FC236}">
                <a16:creationId xmlns:a16="http://schemas.microsoft.com/office/drawing/2014/main" id="{E14C64E5-D796-CFF5-2717-D4828C1B65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465582-FB7A-7C1D-0F13-D4F0C0D44AA5}"/>
              </a:ext>
            </a:extLst>
          </p:cNvPr>
          <p:cNvSpPr>
            <a:spLocks noGrp="1"/>
          </p:cNvSpPr>
          <p:nvPr>
            <p:ph type="sldNum" sz="quarter" idx="12"/>
          </p:nvPr>
        </p:nvSpPr>
        <p:spPr/>
        <p:txBody>
          <a:bodyPr/>
          <a:lstStyle/>
          <a:p>
            <a:fld id="{470C3343-AB60-4DDC-A8B4-F9679EB5A4F9}" type="slidenum">
              <a:rPr lang="en-US" smtClean="0"/>
              <a:t>‹#›</a:t>
            </a:fld>
            <a:endParaRPr lang="en-US"/>
          </a:p>
        </p:txBody>
      </p:sp>
    </p:spTree>
    <p:extLst>
      <p:ext uri="{BB962C8B-B14F-4D97-AF65-F5344CB8AC3E}">
        <p14:creationId xmlns:p14="http://schemas.microsoft.com/office/powerpoint/2010/main" val="3176676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1E899-273A-4AD2-04B2-0F8659CC80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AB4206-46FF-1742-F532-2D8C620EFC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5DD73B-0308-4D85-3D24-43B1166ABD8B}"/>
              </a:ext>
            </a:extLst>
          </p:cNvPr>
          <p:cNvSpPr>
            <a:spLocks noGrp="1"/>
          </p:cNvSpPr>
          <p:nvPr>
            <p:ph type="dt" sz="half" idx="10"/>
          </p:nvPr>
        </p:nvSpPr>
        <p:spPr/>
        <p:txBody>
          <a:bodyPr/>
          <a:lstStyle/>
          <a:p>
            <a:fld id="{B51BC285-5071-4505-9920-1DF76DC7F818}" type="datetimeFigureOut">
              <a:rPr lang="en-US" smtClean="0"/>
              <a:t>6/7/2023</a:t>
            </a:fld>
            <a:endParaRPr lang="en-US"/>
          </a:p>
        </p:txBody>
      </p:sp>
      <p:sp>
        <p:nvSpPr>
          <p:cNvPr id="5" name="Footer Placeholder 4">
            <a:extLst>
              <a:ext uri="{FF2B5EF4-FFF2-40B4-BE49-F238E27FC236}">
                <a16:creationId xmlns:a16="http://schemas.microsoft.com/office/drawing/2014/main" id="{2004715C-283A-41FC-C7B6-2E3588371D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7D72E2-5489-1BF3-F90E-4D3F6D5BCD33}"/>
              </a:ext>
            </a:extLst>
          </p:cNvPr>
          <p:cNvSpPr>
            <a:spLocks noGrp="1"/>
          </p:cNvSpPr>
          <p:nvPr>
            <p:ph type="sldNum" sz="quarter" idx="12"/>
          </p:nvPr>
        </p:nvSpPr>
        <p:spPr/>
        <p:txBody>
          <a:bodyPr/>
          <a:lstStyle/>
          <a:p>
            <a:fld id="{470C3343-AB60-4DDC-A8B4-F9679EB5A4F9}" type="slidenum">
              <a:rPr lang="en-US" smtClean="0"/>
              <a:t>‹#›</a:t>
            </a:fld>
            <a:endParaRPr lang="en-US"/>
          </a:p>
        </p:txBody>
      </p:sp>
    </p:spTree>
    <p:extLst>
      <p:ext uri="{BB962C8B-B14F-4D97-AF65-F5344CB8AC3E}">
        <p14:creationId xmlns:p14="http://schemas.microsoft.com/office/powerpoint/2010/main" val="3917281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56FBC-E9D3-9755-A499-C832E87D4A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D6E3EEA-D8C9-A60B-3C16-FB9C558D5F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DC43356-DB20-16C6-E821-4BF0924137A4}"/>
              </a:ext>
            </a:extLst>
          </p:cNvPr>
          <p:cNvSpPr>
            <a:spLocks noGrp="1"/>
          </p:cNvSpPr>
          <p:nvPr>
            <p:ph type="dt" sz="half" idx="10"/>
          </p:nvPr>
        </p:nvSpPr>
        <p:spPr/>
        <p:txBody>
          <a:bodyPr/>
          <a:lstStyle/>
          <a:p>
            <a:fld id="{B51BC285-5071-4505-9920-1DF76DC7F818}" type="datetimeFigureOut">
              <a:rPr lang="en-US" smtClean="0"/>
              <a:t>6/7/2023</a:t>
            </a:fld>
            <a:endParaRPr lang="en-US"/>
          </a:p>
        </p:txBody>
      </p:sp>
      <p:sp>
        <p:nvSpPr>
          <p:cNvPr id="5" name="Footer Placeholder 4">
            <a:extLst>
              <a:ext uri="{FF2B5EF4-FFF2-40B4-BE49-F238E27FC236}">
                <a16:creationId xmlns:a16="http://schemas.microsoft.com/office/drawing/2014/main" id="{29BA7657-29E8-2E1E-305D-F898079BDD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9460B8-A211-16A3-9143-B9D8CCEB90E5}"/>
              </a:ext>
            </a:extLst>
          </p:cNvPr>
          <p:cNvSpPr>
            <a:spLocks noGrp="1"/>
          </p:cNvSpPr>
          <p:nvPr>
            <p:ph type="sldNum" sz="quarter" idx="12"/>
          </p:nvPr>
        </p:nvSpPr>
        <p:spPr/>
        <p:txBody>
          <a:bodyPr/>
          <a:lstStyle/>
          <a:p>
            <a:fld id="{470C3343-AB60-4DDC-A8B4-F9679EB5A4F9}" type="slidenum">
              <a:rPr lang="en-US" smtClean="0"/>
              <a:t>‹#›</a:t>
            </a:fld>
            <a:endParaRPr lang="en-US"/>
          </a:p>
        </p:txBody>
      </p:sp>
    </p:spTree>
    <p:extLst>
      <p:ext uri="{BB962C8B-B14F-4D97-AF65-F5344CB8AC3E}">
        <p14:creationId xmlns:p14="http://schemas.microsoft.com/office/powerpoint/2010/main" val="3042937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159CD-80B5-386E-6486-518E3ADA9A5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971BF0-51C6-C9DB-370F-339D0620999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A2EBFC-007B-B366-950F-02024D019D3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6268783-1599-A069-3D9D-78DEB5715410}"/>
              </a:ext>
            </a:extLst>
          </p:cNvPr>
          <p:cNvSpPr>
            <a:spLocks noGrp="1"/>
          </p:cNvSpPr>
          <p:nvPr>
            <p:ph type="dt" sz="half" idx="10"/>
          </p:nvPr>
        </p:nvSpPr>
        <p:spPr/>
        <p:txBody>
          <a:bodyPr/>
          <a:lstStyle/>
          <a:p>
            <a:fld id="{B51BC285-5071-4505-9920-1DF76DC7F818}" type="datetimeFigureOut">
              <a:rPr lang="en-US" smtClean="0"/>
              <a:t>6/7/2023</a:t>
            </a:fld>
            <a:endParaRPr lang="en-US"/>
          </a:p>
        </p:txBody>
      </p:sp>
      <p:sp>
        <p:nvSpPr>
          <p:cNvPr id="6" name="Footer Placeholder 5">
            <a:extLst>
              <a:ext uri="{FF2B5EF4-FFF2-40B4-BE49-F238E27FC236}">
                <a16:creationId xmlns:a16="http://schemas.microsoft.com/office/drawing/2014/main" id="{62FEE29E-EFF8-B275-1C18-888263A713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0189A4-859B-5267-587D-C82576A3E2F3}"/>
              </a:ext>
            </a:extLst>
          </p:cNvPr>
          <p:cNvSpPr>
            <a:spLocks noGrp="1"/>
          </p:cNvSpPr>
          <p:nvPr>
            <p:ph type="sldNum" sz="quarter" idx="12"/>
          </p:nvPr>
        </p:nvSpPr>
        <p:spPr/>
        <p:txBody>
          <a:bodyPr/>
          <a:lstStyle/>
          <a:p>
            <a:fld id="{470C3343-AB60-4DDC-A8B4-F9679EB5A4F9}" type="slidenum">
              <a:rPr lang="en-US" smtClean="0"/>
              <a:t>‹#›</a:t>
            </a:fld>
            <a:endParaRPr lang="en-US"/>
          </a:p>
        </p:txBody>
      </p:sp>
    </p:spTree>
    <p:extLst>
      <p:ext uri="{BB962C8B-B14F-4D97-AF65-F5344CB8AC3E}">
        <p14:creationId xmlns:p14="http://schemas.microsoft.com/office/powerpoint/2010/main" val="305590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CE2C2-923A-813D-BC21-BE9AF37E568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5FF67C7-E19A-7224-5CA1-C3B70E5801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24210A-06FC-193E-24B8-05631E5C541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9C1F3E3-A9D2-EFFD-B690-C8D06E3E1B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234EA0-950D-DFAC-9803-5646D96775F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A6DD414-103E-FB2B-CE52-AF0C5308F2B5}"/>
              </a:ext>
            </a:extLst>
          </p:cNvPr>
          <p:cNvSpPr>
            <a:spLocks noGrp="1"/>
          </p:cNvSpPr>
          <p:nvPr>
            <p:ph type="dt" sz="half" idx="10"/>
          </p:nvPr>
        </p:nvSpPr>
        <p:spPr/>
        <p:txBody>
          <a:bodyPr/>
          <a:lstStyle/>
          <a:p>
            <a:fld id="{B51BC285-5071-4505-9920-1DF76DC7F818}" type="datetimeFigureOut">
              <a:rPr lang="en-US" smtClean="0"/>
              <a:t>6/7/2023</a:t>
            </a:fld>
            <a:endParaRPr lang="en-US"/>
          </a:p>
        </p:txBody>
      </p:sp>
      <p:sp>
        <p:nvSpPr>
          <p:cNvPr id="8" name="Footer Placeholder 7">
            <a:extLst>
              <a:ext uri="{FF2B5EF4-FFF2-40B4-BE49-F238E27FC236}">
                <a16:creationId xmlns:a16="http://schemas.microsoft.com/office/drawing/2014/main" id="{79EC4E65-3F4A-648D-701A-F2A4EBCC510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78F997D-9399-0D56-05B7-6293E4B94834}"/>
              </a:ext>
            </a:extLst>
          </p:cNvPr>
          <p:cNvSpPr>
            <a:spLocks noGrp="1"/>
          </p:cNvSpPr>
          <p:nvPr>
            <p:ph type="sldNum" sz="quarter" idx="12"/>
          </p:nvPr>
        </p:nvSpPr>
        <p:spPr/>
        <p:txBody>
          <a:bodyPr/>
          <a:lstStyle/>
          <a:p>
            <a:fld id="{470C3343-AB60-4DDC-A8B4-F9679EB5A4F9}" type="slidenum">
              <a:rPr lang="en-US" smtClean="0"/>
              <a:t>‹#›</a:t>
            </a:fld>
            <a:endParaRPr lang="en-US"/>
          </a:p>
        </p:txBody>
      </p:sp>
    </p:spTree>
    <p:extLst>
      <p:ext uri="{BB962C8B-B14F-4D97-AF65-F5344CB8AC3E}">
        <p14:creationId xmlns:p14="http://schemas.microsoft.com/office/powerpoint/2010/main" val="3550642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0825E-42FF-2AAC-9364-0F58F2827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96B77D6-41AA-E68D-D33E-A02AA85844DA}"/>
              </a:ext>
            </a:extLst>
          </p:cNvPr>
          <p:cNvSpPr>
            <a:spLocks noGrp="1"/>
          </p:cNvSpPr>
          <p:nvPr>
            <p:ph type="dt" sz="half" idx="10"/>
          </p:nvPr>
        </p:nvSpPr>
        <p:spPr/>
        <p:txBody>
          <a:bodyPr/>
          <a:lstStyle/>
          <a:p>
            <a:fld id="{B51BC285-5071-4505-9920-1DF76DC7F818}" type="datetimeFigureOut">
              <a:rPr lang="en-US" smtClean="0"/>
              <a:t>6/7/2023</a:t>
            </a:fld>
            <a:endParaRPr lang="en-US"/>
          </a:p>
        </p:txBody>
      </p:sp>
      <p:sp>
        <p:nvSpPr>
          <p:cNvPr id="4" name="Footer Placeholder 3">
            <a:extLst>
              <a:ext uri="{FF2B5EF4-FFF2-40B4-BE49-F238E27FC236}">
                <a16:creationId xmlns:a16="http://schemas.microsoft.com/office/drawing/2014/main" id="{6A942962-A517-0E15-7684-CD994A3A016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20AD4B5-DD2C-2014-DEA0-206C4EED8990}"/>
              </a:ext>
            </a:extLst>
          </p:cNvPr>
          <p:cNvSpPr>
            <a:spLocks noGrp="1"/>
          </p:cNvSpPr>
          <p:nvPr>
            <p:ph type="sldNum" sz="quarter" idx="12"/>
          </p:nvPr>
        </p:nvSpPr>
        <p:spPr/>
        <p:txBody>
          <a:bodyPr/>
          <a:lstStyle/>
          <a:p>
            <a:fld id="{470C3343-AB60-4DDC-A8B4-F9679EB5A4F9}" type="slidenum">
              <a:rPr lang="en-US" smtClean="0"/>
              <a:t>‹#›</a:t>
            </a:fld>
            <a:endParaRPr lang="en-US"/>
          </a:p>
        </p:txBody>
      </p:sp>
    </p:spTree>
    <p:extLst>
      <p:ext uri="{BB962C8B-B14F-4D97-AF65-F5344CB8AC3E}">
        <p14:creationId xmlns:p14="http://schemas.microsoft.com/office/powerpoint/2010/main" val="2283029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7521F8-A3D4-8781-C3BE-5F6BB934DF59}"/>
              </a:ext>
            </a:extLst>
          </p:cNvPr>
          <p:cNvSpPr>
            <a:spLocks noGrp="1"/>
          </p:cNvSpPr>
          <p:nvPr>
            <p:ph type="dt" sz="half" idx="10"/>
          </p:nvPr>
        </p:nvSpPr>
        <p:spPr/>
        <p:txBody>
          <a:bodyPr/>
          <a:lstStyle/>
          <a:p>
            <a:fld id="{B51BC285-5071-4505-9920-1DF76DC7F818}" type="datetimeFigureOut">
              <a:rPr lang="en-US" smtClean="0"/>
              <a:t>6/7/2023</a:t>
            </a:fld>
            <a:endParaRPr lang="en-US"/>
          </a:p>
        </p:txBody>
      </p:sp>
      <p:sp>
        <p:nvSpPr>
          <p:cNvPr id="3" name="Footer Placeholder 2">
            <a:extLst>
              <a:ext uri="{FF2B5EF4-FFF2-40B4-BE49-F238E27FC236}">
                <a16:creationId xmlns:a16="http://schemas.microsoft.com/office/drawing/2014/main" id="{C8FF1636-4DA9-6D15-2025-6D46BC62ADF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82DA748-20A5-F42D-88AC-8C1AAC260B73}"/>
              </a:ext>
            </a:extLst>
          </p:cNvPr>
          <p:cNvSpPr>
            <a:spLocks noGrp="1"/>
          </p:cNvSpPr>
          <p:nvPr>
            <p:ph type="sldNum" sz="quarter" idx="12"/>
          </p:nvPr>
        </p:nvSpPr>
        <p:spPr/>
        <p:txBody>
          <a:bodyPr/>
          <a:lstStyle/>
          <a:p>
            <a:fld id="{470C3343-AB60-4DDC-A8B4-F9679EB5A4F9}" type="slidenum">
              <a:rPr lang="en-US" smtClean="0"/>
              <a:t>‹#›</a:t>
            </a:fld>
            <a:endParaRPr lang="en-US"/>
          </a:p>
        </p:txBody>
      </p:sp>
    </p:spTree>
    <p:extLst>
      <p:ext uri="{BB962C8B-B14F-4D97-AF65-F5344CB8AC3E}">
        <p14:creationId xmlns:p14="http://schemas.microsoft.com/office/powerpoint/2010/main" val="553614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F2DB9-3E96-9434-E260-C443E112C8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2CC07E4-E0E1-FBB4-E1B3-B1675885C0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1F9707-F7F5-0DCC-9BD4-84976E8EA3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F881DD-1103-E691-7A54-B05FD4CEB7A9}"/>
              </a:ext>
            </a:extLst>
          </p:cNvPr>
          <p:cNvSpPr>
            <a:spLocks noGrp="1"/>
          </p:cNvSpPr>
          <p:nvPr>
            <p:ph type="dt" sz="half" idx="10"/>
          </p:nvPr>
        </p:nvSpPr>
        <p:spPr/>
        <p:txBody>
          <a:bodyPr/>
          <a:lstStyle/>
          <a:p>
            <a:fld id="{B51BC285-5071-4505-9920-1DF76DC7F818}" type="datetimeFigureOut">
              <a:rPr lang="en-US" smtClean="0"/>
              <a:t>6/7/2023</a:t>
            </a:fld>
            <a:endParaRPr lang="en-US"/>
          </a:p>
        </p:txBody>
      </p:sp>
      <p:sp>
        <p:nvSpPr>
          <p:cNvPr id="6" name="Footer Placeholder 5">
            <a:extLst>
              <a:ext uri="{FF2B5EF4-FFF2-40B4-BE49-F238E27FC236}">
                <a16:creationId xmlns:a16="http://schemas.microsoft.com/office/drawing/2014/main" id="{5F427A40-8EF9-BBB6-D865-C4AABC4EB8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501F6D-5C61-9050-60FC-81F9DE6F998F}"/>
              </a:ext>
            </a:extLst>
          </p:cNvPr>
          <p:cNvSpPr>
            <a:spLocks noGrp="1"/>
          </p:cNvSpPr>
          <p:nvPr>
            <p:ph type="sldNum" sz="quarter" idx="12"/>
          </p:nvPr>
        </p:nvSpPr>
        <p:spPr/>
        <p:txBody>
          <a:bodyPr/>
          <a:lstStyle/>
          <a:p>
            <a:fld id="{470C3343-AB60-4DDC-A8B4-F9679EB5A4F9}" type="slidenum">
              <a:rPr lang="en-US" smtClean="0"/>
              <a:t>‹#›</a:t>
            </a:fld>
            <a:endParaRPr lang="en-US"/>
          </a:p>
        </p:txBody>
      </p:sp>
    </p:spTree>
    <p:extLst>
      <p:ext uri="{BB962C8B-B14F-4D97-AF65-F5344CB8AC3E}">
        <p14:creationId xmlns:p14="http://schemas.microsoft.com/office/powerpoint/2010/main" val="4138637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17DAB-1E38-56B4-354B-C4DD644B2D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EBDC161-088B-161B-5AF4-7D76A21FA0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A5E9117-1881-60DF-AB53-B3340038C8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FEB143-2004-8AEA-BFAA-E671E2CBD65F}"/>
              </a:ext>
            </a:extLst>
          </p:cNvPr>
          <p:cNvSpPr>
            <a:spLocks noGrp="1"/>
          </p:cNvSpPr>
          <p:nvPr>
            <p:ph type="dt" sz="half" idx="10"/>
          </p:nvPr>
        </p:nvSpPr>
        <p:spPr/>
        <p:txBody>
          <a:bodyPr/>
          <a:lstStyle/>
          <a:p>
            <a:fld id="{B51BC285-5071-4505-9920-1DF76DC7F818}" type="datetimeFigureOut">
              <a:rPr lang="en-US" smtClean="0"/>
              <a:t>6/7/2023</a:t>
            </a:fld>
            <a:endParaRPr lang="en-US"/>
          </a:p>
        </p:txBody>
      </p:sp>
      <p:sp>
        <p:nvSpPr>
          <p:cNvPr id="6" name="Footer Placeholder 5">
            <a:extLst>
              <a:ext uri="{FF2B5EF4-FFF2-40B4-BE49-F238E27FC236}">
                <a16:creationId xmlns:a16="http://schemas.microsoft.com/office/drawing/2014/main" id="{76BED41A-106A-C222-189F-D1A3098DD4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A8F650-5645-F147-9CC5-BEB8D0CA331F}"/>
              </a:ext>
            </a:extLst>
          </p:cNvPr>
          <p:cNvSpPr>
            <a:spLocks noGrp="1"/>
          </p:cNvSpPr>
          <p:nvPr>
            <p:ph type="sldNum" sz="quarter" idx="12"/>
          </p:nvPr>
        </p:nvSpPr>
        <p:spPr/>
        <p:txBody>
          <a:bodyPr/>
          <a:lstStyle/>
          <a:p>
            <a:fld id="{470C3343-AB60-4DDC-A8B4-F9679EB5A4F9}" type="slidenum">
              <a:rPr lang="en-US" smtClean="0"/>
              <a:t>‹#›</a:t>
            </a:fld>
            <a:endParaRPr lang="en-US"/>
          </a:p>
        </p:txBody>
      </p:sp>
    </p:spTree>
    <p:extLst>
      <p:ext uri="{BB962C8B-B14F-4D97-AF65-F5344CB8AC3E}">
        <p14:creationId xmlns:p14="http://schemas.microsoft.com/office/powerpoint/2010/main" val="412701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2BC5AD-7FB9-D572-5D82-EFA0576328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5BA2FF-55EA-CC8C-5E9C-358DE36789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D188B4-42C2-94F2-BBA0-FB599E530A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1BC285-5071-4505-9920-1DF76DC7F818}" type="datetimeFigureOut">
              <a:rPr lang="en-US" smtClean="0"/>
              <a:t>6/7/2023</a:t>
            </a:fld>
            <a:endParaRPr lang="en-US"/>
          </a:p>
        </p:txBody>
      </p:sp>
      <p:sp>
        <p:nvSpPr>
          <p:cNvPr id="5" name="Footer Placeholder 4">
            <a:extLst>
              <a:ext uri="{FF2B5EF4-FFF2-40B4-BE49-F238E27FC236}">
                <a16:creationId xmlns:a16="http://schemas.microsoft.com/office/drawing/2014/main" id="{76245AA7-C979-8F4F-FB2F-EC0841FCA3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68F0C87-0E01-33B1-65D8-1ED8E3BB74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0C3343-AB60-4DDC-A8B4-F9679EB5A4F9}" type="slidenum">
              <a:rPr lang="en-US" smtClean="0"/>
              <a:t>‹#›</a:t>
            </a:fld>
            <a:endParaRPr lang="en-US"/>
          </a:p>
        </p:txBody>
      </p:sp>
    </p:spTree>
    <p:extLst>
      <p:ext uri="{BB962C8B-B14F-4D97-AF65-F5344CB8AC3E}">
        <p14:creationId xmlns:p14="http://schemas.microsoft.com/office/powerpoint/2010/main" val="3369391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fif"/><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mailto:Rstephens@inlandmechanicalservices.com" TargetMode="External"/><Relationship Id="rId2" Type="http://schemas.openxmlformats.org/officeDocument/2006/relationships/image" Target="../media/image4.jf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6" name="Rectangle 54">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picture containing light, screenshot&#10;&#10;Description automatically generated">
            <a:extLst>
              <a:ext uri="{FF2B5EF4-FFF2-40B4-BE49-F238E27FC236}">
                <a16:creationId xmlns:a16="http://schemas.microsoft.com/office/drawing/2014/main" id="{C9FE1BF7-03A9-2D86-948B-67ED4EDFBC74}"/>
              </a:ext>
            </a:extLst>
          </p:cNvPr>
          <p:cNvPicPr>
            <a:picLocks noChangeAspect="1"/>
          </p:cNvPicPr>
          <p:nvPr/>
        </p:nvPicPr>
        <p:blipFill rotWithShape="1">
          <a:blip r:embed="rId2">
            <a:extLst>
              <a:ext uri="{28A0092B-C50C-407E-A947-70E740481C1C}">
                <a14:useLocalDpi xmlns:a14="http://schemas.microsoft.com/office/drawing/2010/main" val="0"/>
              </a:ext>
            </a:extLst>
          </a:blip>
          <a:srcRect b="1130"/>
          <a:stretch/>
        </p:blipFill>
        <p:spPr>
          <a:xfrm>
            <a:off x="1" y="10"/>
            <a:ext cx="6936390" cy="6857990"/>
          </a:xfrm>
          <a:prstGeom prst="rect">
            <a:avLst/>
          </a:prstGeom>
        </p:spPr>
      </p:pic>
      <p:graphicFrame>
        <p:nvGraphicFramePr>
          <p:cNvPr id="57" name="TextBox 5">
            <a:extLst>
              <a:ext uri="{FF2B5EF4-FFF2-40B4-BE49-F238E27FC236}">
                <a16:creationId xmlns:a16="http://schemas.microsoft.com/office/drawing/2014/main" id="{81F9A78F-122F-DA48-F5BC-E718E97865DF}"/>
              </a:ext>
            </a:extLst>
          </p:cNvPr>
          <p:cNvGraphicFramePr/>
          <p:nvPr>
            <p:extLst>
              <p:ext uri="{D42A27DB-BD31-4B8C-83A1-F6EECF244321}">
                <p14:modId xmlns:p14="http://schemas.microsoft.com/office/powerpoint/2010/main" val="991020008"/>
              </p:ext>
            </p:extLst>
          </p:nvPr>
        </p:nvGraphicFramePr>
        <p:xfrm>
          <a:off x="7220310" y="681487"/>
          <a:ext cx="4133490" cy="54954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43158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D009D6D5-DAC2-4A8B-A17A-E206B9012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12452C71-0A35-1DED-9990-F591D9CD3664}"/>
              </a:ext>
            </a:extLst>
          </p:cNvPr>
          <p:cNvSpPr txBox="1"/>
          <p:nvPr/>
        </p:nvSpPr>
        <p:spPr>
          <a:xfrm>
            <a:off x="838200" y="480447"/>
            <a:ext cx="4619621" cy="5696516"/>
          </a:xfrm>
          <a:prstGeom prst="rect">
            <a:avLst/>
          </a:prstGeom>
        </p:spPr>
        <p:txBody>
          <a:bodyPr vert="horz" lIns="91440" tIns="45720" rIns="91440" bIns="45720" rtlCol="0">
            <a:noAutofit/>
          </a:bodyPr>
          <a:lstStyle/>
          <a:p>
            <a:pPr marL="0" marR="0" indent="-228600">
              <a:lnSpc>
                <a:spcPct val="90000"/>
              </a:lnSpc>
              <a:spcBef>
                <a:spcPts val="750"/>
              </a:spcBef>
              <a:spcAft>
                <a:spcPts val="0"/>
              </a:spcAft>
              <a:buFont typeface="Arial" panose="020B0604020202020204" pitchFamily="34" charset="0"/>
              <a:buChar char="•"/>
            </a:pPr>
            <a:r>
              <a:rPr lang="en-US" sz="1400" b="1" dirty="0">
                <a:effectLst/>
              </a:rPr>
              <a:t>Unlocking Energy Efficiency and Cost Savings with Inland Mechanical Services</a:t>
            </a:r>
          </a:p>
          <a:p>
            <a:pPr marL="0" marR="0" indent="-228600">
              <a:lnSpc>
                <a:spcPct val="90000"/>
              </a:lnSpc>
              <a:spcBef>
                <a:spcPts val="750"/>
              </a:spcBef>
              <a:spcAft>
                <a:spcPts val="0"/>
              </a:spcAft>
              <a:buFont typeface="Arial" panose="020B0604020202020204" pitchFamily="34" charset="0"/>
              <a:buChar char="•"/>
            </a:pPr>
            <a:r>
              <a:rPr lang="en-US" sz="1400" b="1" dirty="0">
                <a:effectLst/>
              </a:rPr>
              <a:t>What is Energy as a Service?</a:t>
            </a:r>
            <a:endParaRPr lang="en-US" sz="1400" dirty="0">
              <a:effectLst/>
            </a:endParaRPr>
          </a:p>
          <a:p>
            <a:pPr marL="0" marR="0" indent="-228600">
              <a:lnSpc>
                <a:spcPct val="90000"/>
              </a:lnSpc>
              <a:spcBef>
                <a:spcPts val="750"/>
              </a:spcBef>
              <a:spcAft>
                <a:spcPts val="0"/>
              </a:spcAft>
              <a:buFont typeface="Arial" panose="020B0604020202020204" pitchFamily="34" charset="0"/>
              <a:buChar char="•"/>
            </a:pPr>
            <a:r>
              <a:rPr lang="en-US" sz="1400" dirty="0">
                <a:effectLst/>
              </a:rPr>
              <a:t>Energy as a Service (EaaS) is a revolutionary way of managing your energy consumption and costs. It is a comprehensive program that covers everything from energy efficiency assessment, customized energy solutions, capital-free implementation, continuous monitoring, and optimization, to cost savings guarantee.</a:t>
            </a:r>
          </a:p>
          <a:p>
            <a:pPr marL="0" marR="0" indent="-228600">
              <a:lnSpc>
                <a:spcPct val="90000"/>
              </a:lnSpc>
              <a:spcBef>
                <a:spcPts val="750"/>
              </a:spcBef>
              <a:spcAft>
                <a:spcPts val="0"/>
              </a:spcAft>
              <a:buFont typeface="Arial" panose="020B0604020202020204" pitchFamily="34" charset="0"/>
              <a:buChar char="•"/>
            </a:pPr>
            <a:r>
              <a:rPr lang="en-US" sz="1400" dirty="0">
                <a:effectLst/>
              </a:rPr>
              <a:t>With EaaS, you can enjoy the benefits of energy efficiency improvements without the burden of upfront capital expenses. You only pay for the energy you use, while we take care of the rest.</a:t>
            </a:r>
          </a:p>
          <a:p>
            <a:pPr marL="0" marR="0" indent="-228600">
              <a:lnSpc>
                <a:spcPct val="90000"/>
              </a:lnSpc>
              <a:spcBef>
                <a:spcPts val="750"/>
              </a:spcBef>
              <a:spcAft>
                <a:spcPts val="0"/>
              </a:spcAft>
              <a:buFont typeface="Arial" panose="020B0604020202020204" pitchFamily="34" charset="0"/>
              <a:buChar char="•"/>
            </a:pPr>
            <a:r>
              <a:rPr lang="en-US" sz="1400" b="1" dirty="0">
                <a:effectLst/>
              </a:rPr>
              <a:t>Why Choose Inland Mechanical Services?</a:t>
            </a:r>
            <a:endParaRPr lang="en-US" sz="1400" dirty="0">
              <a:effectLst/>
            </a:endParaRPr>
          </a:p>
          <a:p>
            <a:pPr marL="0" marR="0" indent="-228600">
              <a:lnSpc>
                <a:spcPct val="90000"/>
              </a:lnSpc>
              <a:spcBef>
                <a:spcPts val="750"/>
              </a:spcBef>
              <a:spcAft>
                <a:spcPts val="0"/>
              </a:spcAft>
              <a:buFont typeface="Arial" panose="020B0604020202020204" pitchFamily="34" charset="0"/>
              <a:buChar char="•"/>
            </a:pPr>
            <a:r>
              <a:rPr lang="en-US" sz="1400" dirty="0">
                <a:effectLst/>
              </a:rPr>
              <a:t>Inland Mechanical Services is a leading provider of EaaS solutions for businesses of all sizes and sectors. We have over 20 years of experience in delivering high-quality energy optimization projects across various industries.</a:t>
            </a:r>
          </a:p>
          <a:p>
            <a:pPr marL="0" marR="0" indent="-228600">
              <a:lnSpc>
                <a:spcPct val="90000"/>
              </a:lnSpc>
              <a:spcBef>
                <a:spcPts val="750"/>
              </a:spcBef>
              <a:spcAft>
                <a:spcPts val="0"/>
              </a:spcAft>
              <a:buFont typeface="Arial" panose="020B0604020202020204" pitchFamily="34" charset="0"/>
              <a:buChar char="•"/>
            </a:pPr>
            <a:r>
              <a:rPr lang="en-US" sz="1400" dirty="0">
                <a:effectLst/>
              </a:rPr>
              <a:t>We have a team of expert engineers, technicians, and project managers who are dedicated to ensuring your satisfaction and success. We use cutting-edge technology and innovative methods to design and implement energy solutions that suit your specific needs and goals.</a:t>
            </a:r>
          </a:p>
          <a:p>
            <a:pPr marL="0" marR="0" indent="-228600">
              <a:lnSpc>
                <a:spcPct val="90000"/>
              </a:lnSpc>
              <a:spcBef>
                <a:spcPts val="750"/>
              </a:spcBef>
              <a:spcAft>
                <a:spcPts val="0"/>
              </a:spcAft>
              <a:buFont typeface="Arial" panose="020B0604020202020204" pitchFamily="34" charset="0"/>
              <a:buChar char="•"/>
            </a:pPr>
            <a:r>
              <a:rPr lang="en-US" sz="1400" dirty="0">
                <a:effectLst/>
              </a:rPr>
              <a:t>We are committed to helping you reduce your energy expenses, enhance your environmental sustainability, and improve your company’s financial performance.</a:t>
            </a:r>
          </a:p>
        </p:txBody>
      </p:sp>
      <p:pic>
        <p:nvPicPr>
          <p:cNvPr id="5" name="Picture 4" descr="A light bulb in a circle&#10;&#10;Description automatically generated with low confidence">
            <a:extLst>
              <a:ext uri="{FF2B5EF4-FFF2-40B4-BE49-F238E27FC236}">
                <a16:creationId xmlns:a16="http://schemas.microsoft.com/office/drawing/2014/main" id="{9967352E-97D0-130F-D6F3-6426940F8AB3}"/>
              </a:ext>
            </a:extLst>
          </p:cNvPr>
          <p:cNvPicPr>
            <a:picLocks noChangeAspect="1"/>
          </p:cNvPicPr>
          <p:nvPr/>
        </p:nvPicPr>
        <p:blipFill rotWithShape="1">
          <a:blip r:embed="rId2">
            <a:extLst>
              <a:ext uri="{28A0092B-C50C-407E-A947-70E740481C1C}">
                <a14:useLocalDpi xmlns:a14="http://schemas.microsoft.com/office/drawing/2010/main" val="0"/>
              </a:ext>
            </a:extLst>
          </a:blip>
          <a:srcRect r="13054"/>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1719327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E8A8EAB8-D2FF-444D-B34B-7D32F106A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37" name="Straight Connector 36">
            <a:extLst>
              <a:ext uri="{FF2B5EF4-FFF2-40B4-BE49-F238E27FC236}">
                <a16:creationId xmlns:a16="http://schemas.microsoft.com/office/drawing/2014/main" id="{EEA38897-7BA3-4408-8083-3235339C4A6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1873" y="1749756"/>
            <a:ext cx="4718304"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7" name="TextBox 22">
            <a:extLst>
              <a:ext uri="{FF2B5EF4-FFF2-40B4-BE49-F238E27FC236}">
                <a16:creationId xmlns:a16="http://schemas.microsoft.com/office/drawing/2014/main" id="{12452C71-0A35-1DED-9990-F591D9CD3664}"/>
              </a:ext>
            </a:extLst>
          </p:cNvPr>
          <p:cNvSpPr txBox="1"/>
          <p:nvPr/>
        </p:nvSpPr>
        <p:spPr>
          <a:xfrm>
            <a:off x="897769" y="1909192"/>
            <a:ext cx="4586513" cy="3647710"/>
          </a:xfrm>
          <a:prstGeom prst="rect">
            <a:avLst/>
          </a:prstGeom>
        </p:spPr>
        <p:txBody>
          <a:bodyPr vert="horz" lIns="91440" tIns="45720" rIns="91440" bIns="45720" rtlCol="0">
            <a:normAutofit/>
          </a:bodyPr>
          <a:lstStyle/>
          <a:p>
            <a:pPr marL="0" marR="0" indent="-228600">
              <a:lnSpc>
                <a:spcPct val="90000"/>
              </a:lnSpc>
              <a:spcBef>
                <a:spcPts val="750"/>
              </a:spcBef>
              <a:spcAft>
                <a:spcPts val="0"/>
              </a:spcAft>
              <a:buFont typeface="Arial" panose="020B0604020202020204" pitchFamily="34" charset="0"/>
              <a:buChar char="•"/>
            </a:pPr>
            <a:r>
              <a:rPr lang="en-US" sz="1000" b="1" dirty="0">
                <a:solidFill>
                  <a:schemeClr val="bg1"/>
                </a:solidFill>
                <a:effectLst/>
              </a:rPr>
              <a:t>How Does It Work?</a:t>
            </a:r>
          </a:p>
          <a:p>
            <a:pPr marL="0" marR="0" indent="-228600">
              <a:lnSpc>
                <a:spcPct val="90000"/>
              </a:lnSpc>
              <a:spcBef>
                <a:spcPts val="750"/>
              </a:spcBef>
              <a:spcAft>
                <a:spcPts val="0"/>
              </a:spcAft>
              <a:buFont typeface="Arial" panose="020B0604020202020204" pitchFamily="34" charset="0"/>
              <a:buChar char="•"/>
            </a:pPr>
            <a:r>
              <a:rPr lang="en-US" sz="1000" dirty="0">
                <a:solidFill>
                  <a:schemeClr val="bg1"/>
                </a:solidFill>
                <a:effectLst/>
              </a:rPr>
              <a:t>Our EaaS program consists of five simple steps:</a:t>
            </a:r>
          </a:p>
          <a:p>
            <a:pPr marL="342900" marR="0" lvl="0" indent="-228600">
              <a:lnSpc>
                <a:spcPct val="90000"/>
              </a:lnSpc>
              <a:spcBef>
                <a:spcPts val="0"/>
              </a:spcBef>
              <a:spcAft>
                <a:spcPts val="800"/>
              </a:spcAft>
              <a:buFont typeface="Arial" panose="020B0604020202020204" pitchFamily="34" charset="0"/>
              <a:buChar char="•"/>
              <a:tabLst>
                <a:tab pos="457200" algn="l"/>
              </a:tabLst>
            </a:pPr>
            <a:r>
              <a:rPr lang="en-US" sz="1000" dirty="0">
                <a:solidFill>
                  <a:schemeClr val="bg1"/>
                </a:solidFill>
                <a:effectLst/>
              </a:rPr>
              <a:t>Energy Efficiency Assessment: We conduct a thorough evaluation of your facility to identify potential areas for energy optimization. We use advanced analytics and on-site assessments to pinpoint inefficiencies and recommend customized solutions for maximum energy savings.</a:t>
            </a:r>
          </a:p>
          <a:p>
            <a:pPr marL="342900" marR="0" lvl="0" indent="-228600">
              <a:lnSpc>
                <a:spcPct val="90000"/>
              </a:lnSpc>
              <a:spcBef>
                <a:spcPts val="0"/>
              </a:spcBef>
              <a:spcAft>
                <a:spcPts val="800"/>
              </a:spcAft>
              <a:buFont typeface="Arial" panose="020B0604020202020204" pitchFamily="34" charset="0"/>
              <a:buChar char="•"/>
              <a:tabLst>
                <a:tab pos="457200" algn="l"/>
              </a:tabLst>
            </a:pPr>
            <a:r>
              <a:rPr lang="en-US" sz="1000" dirty="0">
                <a:solidFill>
                  <a:schemeClr val="bg1"/>
                </a:solidFill>
                <a:effectLst/>
              </a:rPr>
              <a:t>Customized Energy Solutions: We design a tailored energy optimization plan that aligns with your business goals. Our solutions may include equipment upgrades, automation systems, renewable energy integration, and other innovative measures to drive down energy consumption and costs.</a:t>
            </a:r>
          </a:p>
          <a:p>
            <a:pPr marL="342900" marR="0" lvl="0" indent="-228600">
              <a:lnSpc>
                <a:spcPct val="90000"/>
              </a:lnSpc>
              <a:spcBef>
                <a:spcPts val="0"/>
              </a:spcBef>
              <a:spcAft>
                <a:spcPts val="800"/>
              </a:spcAft>
              <a:buFont typeface="Arial" panose="020B0604020202020204" pitchFamily="34" charset="0"/>
              <a:buChar char="•"/>
              <a:tabLst>
                <a:tab pos="457200" algn="l"/>
              </a:tabLst>
            </a:pPr>
            <a:r>
              <a:rPr lang="en-US" sz="1000" dirty="0">
                <a:solidFill>
                  <a:schemeClr val="bg1"/>
                </a:solidFill>
                <a:effectLst/>
              </a:rPr>
              <a:t>Capital-Free Implementation: We handle the entire implementation process, covering the cost of equipment, installation, and ongoing maintenance. You can enjoy the benefits of energy efficiency improvements from day one, without any financial strain.</a:t>
            </a:r>
          </a:p>
          <a:p>
            <a:pPr marL="342900" marR="0" lvl="0" indent="-228600">
              <a:lnSpc>
                <a:spcPct val="90000"/>
              </a:lnSpc>
              <a:spcBef>
                <a:spcPts val="0"/>
              </a:spcBef>
              <a:spcAft>
                <a:spcPts val="800"/>
              </a:spcAft>
              <a:buFont typeface="Arial" panose="020B0604020202020204" pitchFamily="34" charset="0"/>
              <a:buChar char="•"/>
              <a:tabLst>
                <a:tab pos="457200" algn="l"/>
              </a:tabLst>
            </a:pPr>
            <a:r>
              <a:rPr lang="en-US" sz="1000" dirty="0">
                <a:solidFill>
                  <a:schemeClr val="bg1"/>
                </a:solidFill>
                <a:effectLst/>
              </a:rPr>
              <a:t>Continuous Monitoring and Optimization: We provide real-time monitoring and data analytics to track your energy performance, identify additional opportunities for improvement, and ensure that you consistently achieve the highest level of energy efficiency.</a:t>
            </a:r>
          </a:p>
          <a:p>
            <a:pPr marL="342900" marR="0" lvl="0" indent="-228600">
              <a:lnSpc>
                <a:spcPct val="90000"/>
              </a:lnSpc>
              <a:spcBef>
                <a:spcPts val="0"/>
              </a:spcBef>
              <a:spcAft>
                <a:spcPts val="800"/>
              </a:spcAft>
              <a:buFont typeface="Arial" panose="020B0604020202020204" pitchFamily="34" charset="0"/>
              <a:buChar char="•"/>
              <a:tabLst>
                <a:tab pos="457200" algn="l"/>
              </a:tabLst>
            </a:pPr>
            <a:r>
              <a:rPr lang="en-US" sz="1000" dirty="0">
                <a:solidFill>
                  <a:schemeClr val="bg1"/>
                </a:solidFill>
                <a:effectLst/>
              </a:rPr>
              <a:t>Cost Savings Guarantee: We offer a cost savings guarantee to assure you that our EaaS program will deliver tangible results. If we fail to meet the agreed-upon energy savings targets, we will compensate you, accordingly, ensuring a risk-free partnership.</a:t>
            </a:r>
          </a:p>
        </p:txBody>
      </p:sp>
      <p:cxnSp>
        <p:nvCxnSpPr>
          <p:cNvPr id="39" name="Straight Connector 38">
            <a:extLst>
              <a:ext uri="{FF2B5EF4-FFF2-40B4-BE49-F238E27FC236}">
                <a16:creationId xmlns:a16="http://schemas.microsoft.com/office/drawing/2014/main" id="{F11AD06B-AB20-4097-8606-5DA00DBACE8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4027" y="5707672"/>
            <a:ext cx="4713997"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3" name="Picture 2" descr="A person holding a light bulb&#10;&#10;Description automatically generated">
            <a:extLst>
              <a:ext uri="{FF2B5EF4-FFF2-40B4-BE49-F238E27FC236}">
                <a16:creationId xmlns:a16="http://schemas.microsoft.com/office/drawing/2014/main" id="{79906694-9DC4-4398-9A5A-7295DB3B058E}"/>
              </a:ext>
            </a:extLst>
          </p:cNvPr>
          <p:cNvPicPr>
            <a:picLocks noChangeAspect="1"/>
          </p:cNvPicPr>
          <p:nvPr/>
        </p:nvPicPr>
        <p:blipFill rotWithShape="1">
          <a:blip r:embed="rId2">
            <a:extLst>
              <a:ext uri="{28A0092B-C50C-407E-A947-70E740481C1C}">
                <a14:useLocalDpi xmlns:a14="http://schemas.microsoft.com/office/drawing/2010/main" val="0"/>
              </a:ext>
            </a:extLst>
          </a:blip>
          <a:srcRect t="633" r="-2" b="-2"/>
          <a:stretch/>
        </p:blipFill>
        <p:spPr>
          <a:xfrm>
            <a:off x="6382051" y="613660"/>
            <a:ext cx="5809950" cy="5773173"/>
          </a:xfrm>
          <a:prstGeom prst="rect">
            <a:avLst/>
          </a:prstGeom>
        </p:spPr>
      </p:pic>
    </p:spTree>
    <p:extLst>
      <p:ext uri="{BB962C8B-B14F-4D97-AF65-F5344CB8AC3E}">
        <p14:creationId xmlns:p14="http://schemas.microsoft.com/office/powerpoint/2010/main" val="4229043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picture containing text, screenshot, light, lens flare&#10;&#10;Description automatically generated">
            <a:extLst>
              <a:ext uri="{FF2B5EF4-FFF2-40B4-BE49-F238E27FC236}">
                <a16:creationId xmlns:a16="http://schemas.microsoft.com/office/drawing/2014/main" id="{2CA299E2-BEE9-C587-3666-6058AF97395C}"/>
              </a:ext>
            </a:extLst>
          </p:cNvPr>
          <p:cNvPicPr>
            <a:picLocks noChangeAspect="1"/>
          </p:cNvPicPr>
          <p:nvPr/>
        </p:nvPicPr>
        <p:blipFill rotWithShape="1">
          <a:blip r:embed="rId2">
            <a:extLst>
              <a:ext uri="{28A0092B-C50C-407E-A947-70E740481C1C}">
                <a14:useLocalDpi xmlns:a14="http://schemas.microsoft.com/office/drawing/2010/main" val="0"/>
              </a:ext>
            </a:extLst>
          </a:blip>
          <a:srcRect l="8531" r="2280"/>
          <a:stretch/>
        </p:blipFill>
        <p:spPr>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 name="TextBox 2">
            <a:extLst>
              <a:ext uri="{FF2B5EF4-FFF2-40B4-BE49-F238E27FC236}">
                <a16:creationId xmlns:a16="http://schemas.microsoft.com/office/drawing/2014/main" id="{7BA99E84-67A7-6401-D1EA-BC7E5C60B191}"/>
              </a:ext>
            </a:extLst>
          </p:cNvPr>
          <p:cNvSpPr txBox="1"/>
          <p:nvPr/>
        </p:nvSpPr>
        <p:spPr>
          <a:xfrm>
            <a:off x="6513788" y="163902"/>
            <a:ext cx="4840010" cy="6013061"/>
          </a:xfrm>
          <a:prstGeom prst="rect">
            <a:avLst/>
          </a:prstGeom>
        </p:spPr>
        <p:txBody>
          <a:bodyPr vert="horz" lIns="91440" tIns="45720" rIns="91440" bIns="45720" rtlCol="0">
            <a:normAutofit/>
          </a:bodyPr>
          <a:lstStyle/>
          <a:p>
            <a:pPr marL="0" marR="0" indent="-228600">
              <a:lnSpc>
                <a:spcPct val="90000"/>
              </a:lnSpc>
              <a:spcBef>
                <a:spcPts val="750"/>
              </a:spcBef>
              <a:spcAft>
                <a:spcPts val="0"/>
              </a:spcAft>
              <a:buFont typeface="Arial" panose="020B0604020202020204" pitchFamily="34" charset="0"/>
              <a:buChar char="•"/>
            </a:pPr>
            <a:r>
              <a:rPr lang="en-US" sz="1400" b="1" dirty="0">
                <a:effectLst/>
              </a:rPr>
              <a:t>What Are the Benefits?</a:t>
            </a:r>
            <a:endParaRPr lang="en-US" sz="1400" dirty="0">
              <a:effectLst/>
            </a:endParaRPr>
          </a:p>
          <a:p>
            <a:pPr marL="0" marR="0" indent="-228600">
              <a:lnSpc>
                <a:spcPct val="90000"/>
              </a:lnSpc>
              <a:spcBef>
                <a:spcPts val="750"/>
              </a:spcBef>
              <a:spcAft>
                <a:spcPts val="0"/>
              </a:spcAft>
              <a:buFont typeface="Arial" panose="020B0604020202020204" pitchFamily="34" charset="0"/>
              <a:buChar char="•"/>
            </a:pPr>
            <a:r>
              <a:rPr lang="en-US" sz="1400" dirty="0">
                <a:effectLst/>
              </a:rPr>
              <a:t>By partnering with Inland Mechanical Services, you can expect to:</a:t>
            </a:r>
          </a:p>
          <a:p>
            <a:pPr marL="342900" marR="0" lvl="0" indent="-228600">
              <a:lnSpc>
                <a:spcPct val="90000"/>
              </a:lnSpc>
              <a:spcBef>
                <a:spcPts val="0"/>
              </a:spcBef>
              <a:spcAft>
                <a:spcPts val="800"/>
              </a:spcAft>
              <a:buSzPts val="1000"/>
              <a:buFont typeface="Arial" panose="020B0604020202020204" pitchFamily="34" charset="0"/>
              <a:buChar char="•"/>
              <a:tabLst>
                <a:tab pos="457200" algn="l"/>
              </a:tabLst>
            </a:pPr>
            <a:r>
              <a:rPr lang="en-US" sz="1400" dirty="0">
                <a:effectLst/>
              </a:rPr>
              <a:t>Save up to 30% on your energy bills.</a:t>
            </a:r>
          </a:p>
          <a:p>
            <a:pPr marL="342900" marR="0" lvl="0" indent="-228600">
              <a:lnSpc>
                <a:spcPct val="90000"/>
              </a:lnSpc>
              <a:spcBef>
                <a:spcPts val="0"/>
              </a:spcBef>
              <a:spcAft>
                <a:spcPts val="800"/>
              </a:spcAft>
              <a:buSzPts val="1000"/>
              <a:buFont typeface="Arial" panose="020B0604020202020204" pitchFamily="34" charset="0"/>
              <a:buChar char="•"/>
              <a:tabLst>
                <a:tab pos="457200" algn="l"/>
              </a:tabLst>
            </a:pPr>
            <a:r>
              <a:rPr lang="en-US" sz="1400" dirty="0">
                <a:effectLst/>
              </a:rPr>
              <a:t>Reduce your carbon footprint and greenhouse gas emissions.</a:t>
            </a:r>
          </a:p>
          <a:p>
            <a:pPr marL="342900" marR="0" lvl="0" indent="-228600">
              <a:lnSpc>
                <a:spcPct val="90000"/>
              </a:lnSpc>
              <a:spcBef>
                <a:spcPts val="0"/>
              </a:spcBef>
              <a:spcAft>
                <a:spcPts val="800"/>
              </a:spcAft>
              <a:buSzPts val="1000"/>
              <a:buFont typeface="Arial" panose="020B0604020202020204" pitchFamily="34" charset="0"/>
              <a:buChar char="•"/>
              <a:tabLst>
                <a:tab pos="457200" algn="l"/>
              </a:tabLst>
            </a:pPr>
            <a:r>
              <a:rPr lang="en-US" sz="1400" dirty="0">
                <a:effectLst/>
              </a:rPr>
              <a:t>Increase your operational efficiency and productivity.</a:t>
            </a:r>
          </a:p>
          <a:p>
            <a:pPr marL="342900" marR="0" lvl="0" indent="-228600">
              <a:lnSpc>
                <a:spcPct val="90000"/>
              </a:lnSpc>
              <a:spcBef>
                <a:spcPts val="0"/>
              </a:spcBef>
              <a:spcAft>
                <a:spcPts val="800"/>
              </a:spcAft>
              <a:buSzPts val="1000"/>
              <a:buFont typeface="Arial" panose="020B0604020202020204" pitchFamily="34" charset="0"/>
              <a:buChar char="•"/>
              <a:tabLst>
                <a:tab pos="457200" algn="l"/>
              </a:tabLst>
            </a:pPr>
            <a:r>
              <a:rPr lang="en-US" sz="1400" dirty="0">
                <a:effectLst/>
              </a:rPr>
              <a:t>Enhance your brand reputation and customer loyalty.</a:t>
            </a:r>
          </a:p>
          <a:p>
            <a:pPr marL="342900" marR="0" lvl="0" indent="-228600">
              <a:lnSpc>
                <a:spcPct val="90000"/>
              </a:lnSpc>
              <a:spcBef>
                <a:spcPts val="0"/>
              </a:spcBef>
              <a:spcAft>
                <a:spcPts val="800"/>
              </a:spcAft>
              <a:buSzPts val="1000"/>
              <a:buFont typeface="Arial" panose="020B0604020202020204" pitchFamily="34" charset="0"/>
              <a:buChar char="•"/>
              <a:tabLst>
                <a:tab pos="457200" algn="l"/>
              </a:tabLst>
            </a:pPr>
            <a:r>
              <a:rPr lang="en-US" sz="1400" dirty="0">
                <a:effectLst/>
              </a:rPr>
              <a:t>Gain a competitive edge in the marketplace.</a:t>
            </a:r>
          </a:p>
          <a:p>
            <a:pPr marL="0" marR="0" indent="-228600">
              <a:lnSpc>
                <a:spcPct val="90000"/>
              </a:lnSpc>
              <a:spcBef>
                <a:spcPts val="750"/>
              </a:spcBef>
              <a:spcAft>
                <a:spcPts val="0"/>
              </a:spcAft>
              <a:buFont typeface="Arial" panose="020B0604020202020204" pitchFamily="34" charset="0"/>
              <a:buChar char="•"/>
            </a:pPr>
            <a:r>
              <a:rPr lang="en-US" sz="1400" b="1" dirty="0">
                <a:effectLst/>
              </a:rPr>
              <a:t>How To Get Started?</a:t>
            </a:r>
            <a:endParaRPr lang="en-US" sz="1400" dirty="0">
              <a:effectLst/>
            </a:endParaRPr>
          </a:p>
          <a:p>
            <a:pPr marL="0" marR="0" indent="-228600">
              <a:lnSpc>
                <a:spcPct val="90000"/>
              </a:lnSpc>
              <a:spcBef>
                <a:spcPts val="750"/>
              </a:spcBef>
              <a:spcAft>
                <a:spcPts val="0"/>
              </a:spcAft>
              <a:buFont typeface="Arial" panose="020B0604020202020204" pitchFamily="34" charset="0"/>
              <a:buChar char="•"/>
            </a:pPr>
            <a:r>
              <a:rPr lang="en-US" sz="1400" dirty="0">
                <a:effectLst/>
              </a:rPr>
              <a:t>If you are interested in learning more about our EaaS program and how it can benefit your company, please contact us today to schedule a consultation with our energy experts.</a:t>
            </a:r>
          </a:p>
          <a:p>
            <a:pPr marL="0" marR="0" indent="-228600">
              <a:lnSpc>
                <a:spcPct val="90000"/>
              </a:lnSpc>
              <a:spcBef>
                <a:spcPts val="750"/>
              </a:spcBef>
              <a:spcAft>
                <a:spcPts val="0"/>
              </a:spcAft>
              <a:buFont typeface="Arial" panose="020B0604020202020204" pitchFamily="34" charset="0"/>
              <a:buChar char="•"/>
            </a:pPr>
            <a:r>
              <a:rPr lang="en-US" sz="1400" dirty="0">
                <a:effectLst/>
              </a:rPr>
              <a:t>We will provide you with a free energy audit and a customized proposal that outlines the potential savings and benefits for your facility.</a:t>
            </a:r>
          </a:p>
          <a:p>
            <a:pPr marL="0" marR="0" indent="-228600">
              <a:lnSpc>
                <a:spcPct val="90000"/>
              </a:lnSpc>
              <a:spcBef>
                <a:spcPts val="750"/>
              </a:spcBef>
              <a:spcAft>
                <a:spcPts val="0"/>
              </a:spcAft>
              <a:buFont typeface="Arial" panose="020B0604020202020204" pitchFamily="34" charset="0"/>
              <a:buChar char="•"/>
            </a:pPr>
            <a:r>
              <a:rPr lang="en-US" sz="1400" dirty="0">
                <a:effectLst/>
              </a:rPr>
              <a:t>To explore the potential of reducing your energy costs while eliminating capital expenses, call us at </a:t>
            </a:r>
            <a:r>
              <a:rPr lang="en-US" sz="1400" b="1" dirty="0">
                <a:effectLst/>
              </a:rPr>
              <a:t>951-552-3390</a:t>
            </a:r>
            <a:r>
              <a:rPr lang="en-US" sz="1400" dirty="0">
                <a:effectLst/>
              </a:rPr>
              <a:t> or email us at </a:t>
            </a:r>
            <a:r>
              <a:rPr lang="en-US" sz="1400" dirty="0">
                <a:hlinkClick r:id="rId3"/>
              </a:rPr>
              <a:t>Rstephens@inlandmechanicalservices.com</a:t>
            </a:r>
            <a:r>
              <a:rPr lang="en-US" sz="1400" dirty="0"/>
              <a:t> </a:t>
            </a:r>
            <a:r>
              <a:rPr lang="en-US" sz="1400" dirty="0">
                <a:effectLst/>
              </a:rPr>
              <a:t>We look forward to the opportunity to assist you in optimizing your energy consumption and improving your company’s financial performance.</a:t>
            </a:r>
          </a:p>
          <a:p>
            <a:pPr marL="0" marR="0" indent="-228600">
              <a:lnSpc>
                <a:spcPct val="90000"/>
              </a:lnSpc>
              <a:spcBef>
                <a:spcPts val="750"/>
              </a:spcBef>
              <a:spcAft>
                <a:spcPts val="0"/>
              </a:spcAft>
              <a:buFont typeface="Arial" panose="020B0604020202020204" pitchFamily="34" charset="0"/>
              <a:buChar char="•"/>
            </a:pPr>
            <a:r>
              <a:rPr lang="en-US" sz="1400" dirty="0">
                <a:effectLst/>
              </a:rPr>
              <a:t>Inland Mechanical Services Inc.</a:t>
            </a:r>
          </a:p>
          <a:p>
            <a:pPr marL="0" marR="0" indent="-228600">
              <a:lnSpc>
                <a:spcPct val="90000"/>
              </a:lnSpc>
              <a:spcBef>
                <a:spcPts val="750"/>
              </a:spcBef>
              <a:spcAft>
                <a:spcPts val="0"/>
              </a:spcAft>
              <a:buFont typeface="Arial" panose="020B0604020202020204" pitchFamily="34" charset="0"/>
              <a:buChar char="•"/>
            </a:pPr>
            <a:r>
              <a:rPr lang="en-US" sz="1400" dirty="0">
                <a:effectLst/>
              </a:rPr>
              <a:t>Your Trusted Partner for Energy Efficiency Solutions</a:t>
            </a:r>
          </a:p>
        </p:txBody>
      </p:sp>
    </p:spTree>
    <p:extLst>
      <p:ext uri="{BB962C8B-B14F-4D97-AF65-F5344CB8AC3E}">
        <p14:creationId xmlns:p14="http://schemas.microsoft.com/office/powerpoint/2010/main" val="9771116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622</Words>
  <Application>Microsoft Office PowerPoint</Application>
  <PresentationFormat>Widescreen</PresentationFormat>
  <Paragraphs>31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Leonel Trujillo</dc:creator>
  <cp:lastModifiedBy>Leonel Trujillo</cp:lastModifiedBy>
  <cp:revision>1</cp:revision>
  <dcterms:created xsi:type="dcterms:W3CDTF">2023-06-07T17:04:33Z</dcterms:created>
  <dcterms:modified xsi:type="dcterms:W3CDTF">2023-06-07T17:43:36Z</dcterms:modified>
</cp:coreProperties>
</file>